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92" r:id="rId5"/>
  </p:sldMasterIdLst>
  <p:notesMasterIdLst>
    <p:notesMasterId r:id="rId17"/>
  </p:notesMasterIdLst>
  <p:handoutMasterIdLst>
    <p:handoutMasterId r:id="rId18"/>
  </p:handoutMasterIdLst>
  <p:sldIdLst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5" r:id="rId14"/>
    <p:sldId id="383" r:id="rId15"/>
    <p:sldId id="384" r:id="rId16"/>
  </p:sldIdLst>
  <p:sldSz cx="9144000" cy="5143500" type="screen16x9"/>
  <p:notesSz cx="6669088" cy="9872663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1" name="Autor" initials="A" lastIdx="0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3"/>
    <a:srgbClr val="0C94B7"/>
    <a:srgbClr val="41B4CE"/>
    <a:srgbClr val="73BAD1"/>
    <a:srgbClr val="65B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1" autoAdjust="0"/>
    <p:restoredTop sz="92940" autoAdjust="0"/>
  </p:normalViewPr>
  <p:slideViewPr>
    <p:cSldViewPr snapToGrid="0" showGuides="1">
      <p:cViewPr varScale="1">
        <p:scale>
          <a:sx n="149" d="100"/>
          <a:sy n="149" d="100"/>
        </p:scale>
        <p:origin x="126" y="4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21594"/>
    </p:cViewPr>
  </p:sorterViewPr>
  <p:notesViewPr>
    <p:cSldViewPr snapToGrid="0" showGuides="1">
      <p:cViewPr varScale="1">
        <p:scale>
          <a:sx n="94" d="100"/>
          <a:sy n="94" d="100"/>
        </p:scale>
        <p:origin x="2748" y="84"/>
      </p:cViewPr>
      <p:guideLst>
        <p:guide orient="horz" pos="311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/>
          <a:lstStyle>
            <a:lvl1pPr algn="r">
              <a:defRPr sz="1200"/>
            </a:lvl1pPr>
          </a:lstStyle>
          <a:p>
            <a:fld id="{868817FD-8155-4502-AF78-DBC2EA4B168F}" type="datetimeFigureOut">
              <a:rPr lang="de-AT" sz="1000">
                <a:latin typeface="Verdana" pitchFamily="34" charset="0"/>
                <a:ea typeface="Verdana" pitchFamily="34" charset="0"/>
                <a:cs typeface="Verdana" pitchFamily="34" charset="0"/>
              </a:rPr>
              <a:t>01.11.2025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 anchor="b"/>
          <a:lstStyle>
            <a:lvl1pPr algn="l">
              <a:defRPr sz="1200"/>
            </a:lvl1pPr>
          </a:lstStyle>
          <a:p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377319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 anchor="b"/>
          <a:lstStyle>
            <a:lvl1pPr algn="r">
              <a:defRPr sz="1200"/>
            </a:lvl1pPr>
          </a:lstStyle>
          <a:p>
            <a:fld id="{617F6F62-1C91-45E7-BAED-FBFBF67C82BC}" type="slidenum">
              <a:rPr lang="de-AT" sz="1000">
                <a:latin typeface="Verdana" pitchFamily="34" charset="0"/>
                <a:ea typeface="Verdana" pitchFamily="34" charset="0"/>
                <a:cs typeface="Verdana" pitchFamily="34" charset="0"/>
              </a:rPr>
              <a:t>‹Nr.›</a:t>
            </a:fld>
            <a:endParaRPr lang="de-AT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4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C0A972FC-F5E0-4F80-B169-F0B5EFC71333}" type="datetimeFigureOut">
              <a:rPr lang="de-AT" smtClean="0"/>
              <a:pPr/>
              <a:t>01.11.2025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038" y="741363"/>
            <a:ext cx="6577012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8" tIns="47259" rIns="94518" bIns="47259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4518" tIns="47259" rIns="94518" bIns="47259" rtlCol="0"/>
          <a:lstStyle/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 anchor="b"/>
          <a:lstStyle>
            <a:lvl1pPr algn="l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377319"/>
            <a:ext cx="2889938" cy="493633"/>
          </a:xfrm>
          <a:prstGeom prst="rect">
            <a:avLst/>
          </a:prstGeom>
        </p:spPr>
        <p:txBody>
          <a:bodyPr vert="horz" lIns="94518" tIns="47259" rIns="94518" bIns="47259" rtlCol="0" anchor="b"/>
          <a:lstStyle>
            <a:lvl1pPr algn="r">
              <a:defRPr sz="1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219CC2FD-B32F-4992-A15B-F95E2E35C81B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513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erdana" pitchFamily="34" charset="0"/>
        <a:ea typeface="Verdana" pitchFamily="34" charset="0"/>
        <a:cs typeface="Verdana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/>
          <p:cNvGrpSpPr/>
          <p:nvPr userDrawn="1"/>
        </p:nvGrpSpPr>
        <p:grpSpPr bwMode="blackWhite">
          <a:xfrm>
            <a:off x="287338" y="546298"/>
            <a:ext cx="8552850" cy="1835031"/>
            <a:chOff x="287338" y="603319"/>
            <a:chExt cx="8552850" cy="2037600"/>
          </a:xfrm>
        </p:grpSpPr>
        <p:sp>
          <p:nvSpPr>
            <p:cNvPr id="19" name="Rechteck 18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0" name="Rechteck 19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14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959781"/>
            <a:ext cx="1874020" cy="975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 bwMode="black">
          <a:xfrm>
            <a:off x="605406" y="1171229"/>
            <a:ext cx="5436000" cy="9234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Maximal zweizeiligen </a:t>
            </a:r>
            <a:br>
              <a:rPr lang="de-AT" dirty="0"/>
            </a:br>
            <a:r>
              <a:rPr lang="de-AT" dirty="0"/>
              <a:t>Titel eingeben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 bwMode="black">
          <a:xfrm>
            <a:off x="605406" y="893772"/>
            <a:ext cx="5436000" cy="31638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616430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baseline="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4630481"/>
            <a:ext cx="1749600" cy="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 userDrawn="1"/>
        </p:nvGrpSpPr>
        <p:grpSpPr>
          <a:xfrm>
            <a:off x="287338" y="547943"/>
            <a:ext cx="8552850" cy="1835052"/>
            <a:chOff x="287338" y="547943"/>
            <a:chExt cx="8552850" cy="1835052"/>
          </a:xfrm>
        </p:grpSpPr>
        <p:sp>
          <p:nvSpPr>
            <p:cNvPr id="18" name="Rechteck 17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800" dirty="0"/>
                <a:t> </a:t>
              </a:r>
            </a:p>
          </p:txBody>
        </p:sp>
        <p:sp>
          <p:nvSpPr>
            <p:cNvPr id="19" name="Rechteck 18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647474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171229"/>
            <a:ext cx="5436000" cy="9234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Maximal zweizeiligen </a:t>
            </a:r>
            <a:br>
              <a:rPr lang="de-AT" dirty="0"/>
            </a:br>
            <a:r>
              <a:rPr lang="de-AT" dirty="0"/>
              <a:t>Titel eingeben</a:t>
            </a:r>
          </a:p>
        </p:txBody>
      </p:sp>
      <p:pic>
        <p:nvPicPr>
          <p:cNvPr id="16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01" y="4788256"/>
            <a:ext cx="1083600" cy="2494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77489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287338" y="547943"/>
            <a:ext cx="8552850" cy="1553555"/>
            <a:chOff x="287338" y="547943"/>
            <a:chExt cx="8552850" cy="1835052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800" dirty="0"/>
                <a:t> </a:t>
              </a:r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172334"/>
            <a:ext cx="5436000" cy="465043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Einzeiligen Titel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378617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pic>
        <p:nvPicPr>
          <p:cNvPr id="13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01" y="4788256"/>
            <a:ext cx="1083600" cy="2494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270466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468317" y="1210152"/>
            <a:ext cx="8210547" cy="393334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de-AT" dirty="0"/>
              <a:t>Platzhalter für Objekte</a:t>
            </a:r>
          </a:p>
        </p:txBody>
      </p:sp>
      <p:sp>
        <p:nvSpPr>
          <p:cNvPr id="8" name="Rechteck 7"/>
          <p:cNvSpPr/>
          <p:nvPr userDrawn="1"/>
        </p:nvSpPr>
        <p:spPr bwMode="gray">
          <a:xfrm>
            <a:off x="0" y="939170"/>
            <a:ext cx="9144000" cy="22680"/>
          </a:xfrm>
          <a:prstGeom prst="rect">
            <a:avLst/>
          </a:prstGeom>
          <a:solidFill>
            <a:srgbClr val="0C94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800" dirty="0"/>
              <a:t>     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pic>
        <p:nvPicPr>
          <p:cNvPr id="6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11621" y="269243"/>
            <a:ext cx="1168210" cy="607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210152"/>
            <a:ext cx="3960000" cy="3473291"/>
          </a:xfrm>
        </p:spPr>
        <p:txBody>
          <a:bodyPr>
            <a:normAutofit/>
          </a:bodyPr>
          <a:lstStyle>
            <a:lvl1pPr>
              <a:defRPr sz="1600"/>
            </a:lvl1pPr>
            <a:lvl2pPr marL="357188" indent="-176213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210152"/>
            <a:ext cx="3960000" cy="3473291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/>
            </a:lvl1pPr>
            <a:lvl2pPr marL="357188" indent="-176213">
              <a:buClr>
                <a:schemeClr val="accent1"/>
              </a:buClr>
              <a:buFont typeface="Wingdings" charset="2"/>
              <a:buChar char="§"/>
              <a:defRPr sz="1400"/>
            </a:lvl2pPr>
            <a:lvl3pPr>
              <a:defRPr sz="1200"/>
            </a:lvl3pPr>
            <a:lvl4pPr>
              <a:buClr>
                <a:schemeClr val="accent1"/>
              </a:buClr>
              <a:defRPr sz="1200"/>
            </a:lvl4pPr>
            <a:lvl5pPr>
              <a:buClr>
                <a:schemeClr val="accent1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62405" y="1742392"/>
            <a:ext cx="3960000" cy="29410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5688" y="1742392"/>
            <a:ext cx="3960000" cy="294105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dirty="0"/>
              <a:t>Textmasterformat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 bwMode="gray">
          <a:xfrm>
            <a:off x="468315" y="1210152"/>
            <a:ext cx="3960811" cy="479822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7" hasCustomPrompt="1"/>
          </p:nvPr>
        </p:nvSpPr>
        <p:spPr bwMode="gray">
          <a:xfrm>
            <a:off x="4727895" y="1210152"/>
            <a:ext cx="3960811" cy="479822"/>
          </a:xfr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none"/>
        </p:style>
        <p:txBody>
          <a:bodyPr anchor="ctr" anchorCtr="0">
            <a:noAutofit/>
          </a:bodyPr>
          <a:lstStyle>
            <a:lvl1pPr marL="92066" indent="0">
              <a:buNone/>
              <a:tabLst/>
              <a:defRPr sz="1800" b="1" baseline="0">
                <a:solidFill>
                  <a:schemeClr val="bg1"/>
                </a:solidFill>
                <a:latin typeface="+mj-lt"/>
              </a:defRPr>
            </a:lvl1pPr>
            <a:lvl2pPr marL="457153" indent="0">
              <a:buNone/>
              <a:defRPr sz="2000" b="1"/>
            </a:lvl2pPr>
            <a:lvl3pPr marL="914306" indent="0">
              <a:buNone/>
              <a:defRPr sz="1800" b="1"/>
            </a:lvl3pPr>
            <a:lvl4pPr marL="1371460" indent="0">
              <a:buNone/>
              <a:defRPr sz="1600" b="1"/>
            </a:lvl4pPr>
            <a:lvl5pPr marL="1828613" indent="0">
              <a:buNone/>
              <a:defRPr sz="1600" b="1"/>
            </a:lvl5pPr>
            <a:lvl6pPr marL="2285767" indent="0">
              <a:buNone/>
              <a:defRPr sz="1600" b="1"/>
            </a:lvl6pPr>
            <a:lvl7pPr marL="2742920" indent="0">
              <a:buNone/>
              <a:defRPr sz="1600" b="1"/>
            </a:lvl7pPr>
            <a:lvl8pPr marL="3200073" indent="0">
              <a:buNone/>
              <a:defRPr sz="1600" b="1"/>
            </a:lvl8pPr>
            <a:lvl9pPr marL="3657227" indent="0">
              <a:buNone/>
              <a:defRPr sz="1600" b="1"/>
            </a:lvl9pPr>
          </a:lstStyle>
          <a:p>
            <a:pPr lvl="0"/>
            <a:r>
              <a:rPr lang="de-AT" dirty="0"/>
              <a:t>Text hier einfügen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467544" y="1768077"/>
            <a:ext cx="4319712" cy="244525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1" tIns="45715" rIns="91431" bIns="45715" rtlCol="0" anchor="ctr"/>
          <a:lstStyle/>
          <a:p>
            <a:pPr algn="ctr"/>
            <a:endParaRPr lang="de-AT" sz="1800" dirty="0"/>
          </a:p>
        </p:txBody>
      </p:sp>
      <p:pic>
        <p:nvPicPr>
          <p:cNvPr id="7" name="Grafik 6" descr="Logo-für-V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1" y="1914525"/>
            <a:ext cx="447675" cy="2047875"/>
          </a:xfrm>
          <a:prstGeom prst="rect">
            <a:avLst/>
          </a:prstGeom>
        </p:spPr>
      </p:pic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684020" y="2303859"/>
            <a:ext cx="2763926" cy="1630162"/>
          </a:xfrm>
        </p:spPr>
        <p:txBody>
          <a:bodyPr>
            <a:normAutofit/>
          </a:bodyPr>
          <a:lstStyle>
            <a:lvl1pPr marL="0" marR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 sz="1100" baseline="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marL="0" marR="0" lvl="0" indent="0" algn="l" defTabSz="914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258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AT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Hier Adressdaten eingeben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t>‹Nr.›</a:t>
            </a:fld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UniOfSurrey - Clean Blue Cover">
    <p:bg>
      <p:bgPr>
        <a:solidFill>
          <a:srgbClr val="008A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248" y="1542200"/>
            <a:ext cx="5775157" cy="824023"/>
          </a:xfrm>
        </p:spPr>
        <p:txBody>
          <a:bodyPr anchor="b">
            <a:noAutofit/>
          </a:bodyPr>
          <a:lstStyle>
            <a:lvl1pPr algn="l">
              <a:defRPr sz="21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3" y="2465296"/>
            <a:ext cx="7261490" cy="6191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9080" y="2565965"/>
            <a:ext cx="5775325" cy="839390"/>
          </a:xfrm>
        </p:spPr>
        <p:txBody>
          <a:bodyPr>
            <a:normAutofit/>
          </a:bodyPr>
          <a:lstStyle>
            <a:lvl1pPr algn="l">
              <a:defRPr sz="1500"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913" y="1714321"/>
            <a:ext cx="1871760" cy="7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43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UniOfSurrey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654899"/>
          </a:xfrm>
          <a:prstGeom prst="rect">
            <a:avLst/>
          </a:prstGeom>
          <a:solidFill>
            <a:srgbClr val="008A85"/>
          </a:solidFill>
          <a:ln>
            <a:solidFill>
              <a:srgbClr val="008A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n>
                <a:noFill/>
              </a:ln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321443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Arial"/>
              </a:defRPr>
            </a:lvl1pPr>
            <a:lvl2pPr>
              <a:defRPr sz="1500">
                <a:solidFill>
                  <a:srgbClr val="008A85"/>
                </a:solidFill>
                <a:latin typeface="Georgia" panose="02040502050405020303" pitchFamily="18" charset="0"/>
                <a:cs typeface="Arial"/>
              </a:defRPr>
            </a:lvl2pPr>
            <a:lvl3pPr>
              <a:defRPr sz="1350">
                <a:solidFill>
                  <a:srgbClr val="556169"/>
                </a:solidFill>
                <a:latin typeface="Georgia" panose="02040502050405020303" pitchFamily="18" charset="0"/>
                <a:cs typeface="Arial"/>
              </a:defRPr>
            </a:lvl3pPr>
            <a:lvl4pPr>
              <a:defRPr sz="1350">
                <a:solidFill>
                  <a:srgbClr val="008A85"/>
                </a:solidFill>
                <a:latin typeface="Georgia" panose="02040502050405020303" pitchFamily="18" charset="0"/>
                <a:cs typeface="Arial"/>
              </a:defRPr>
            </a:lvl4pPr>
            <a:lvl5pPr>
              <a:defRPr sz="1200">
                <a:solidFill>
                  <a:srgbClr val="556169"/>
                </a:solidFill>
                <a:latin typeface="Georgia" panose="02040502050405020303" pitchFamily="18" charset="0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02470"/>
            <a:ext cx="8321442" cy="288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rgbClr val="4A4A4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58502"/>
            <a:ext cx="9180000" cy="0"/>
          </a:xfrm>
          <a:prstGeom prst="line">
            <a:avLst/>
          </a:prstGeom>
          <a:ln w="6350" cmpd="sng">
            <a:solidFill>
              <a:srgbClr val="008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17514"/>
            <a:ext cx="4507927" cy="3099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311" y="47774"/>
            <a:ext cx="1302631" cy="5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9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UniOfSurrey - Clean Turqoise Cover">
    <p:bg>
      <p:bgPr>
        <a:solidFill>
          <a:srgbClr val="4A4A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9868" y="1542201"/>
            <a:ext cx="5775157" cy="824023"/>
          </a:xfrm>
        </p:spPr>
        <p:txBody>
          <a:bodyPr anchor="b">
            <a:noAutofit/>
          </a:bodyPr>
          <a:lstStyle>
            <a:lvl1pPr algn="l"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5762" y="2465295"/>
            <a:ext cx="7216885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9868" y="2563958"/>
            <a:ext cx="5775325" cy="83939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 dirty="0"/>
              <a:t>Presentation subtitle / presenter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913" y="1714321"/>
            <a:ext cx="1871760" cy="7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507928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350">
                <a:solidFill>
                  <a:srgbClr val="008A85"/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350">
                <a:solidFill>
                  <a:srgbClr val="008A85"/>
                </a:solidFill>
                <a:latin typeface="Arial"/>
                <a:cs typeface="Arial"/>
              </a:defRPr>
            </a:lvl4pPr>
            <a:lvl5pPr>
              <a:defRPr sz="135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02470"/>
            <a:ext cx="8321442" cy="288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58502"/>
            <a:ext cx="9180000" cy="0"/>
          </a:xfrm>
          <a:prstGeom prst="line">
            <a:avLst/>
          </a:prstGeom>
          <a:ln w="6350" cmpd="sng">
            <a:solidFill>
              <a:srgbClr val="008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9" y="1200151"/>
            <a:ext cx="3683000" cy="3394472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Drop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654899"/>
          </a:xfrm>
          <a:prstGeom prst="rect">
            <a:avLst/>
          </a:prstGeom>
          <a:solidFill>
            <a:srgbClr val="008A85"/>
          </a:solidFill>
          <a:ln>
            <a:solidFill>
              <a:srgbClr val="008A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n>
                <a:noFill/>
              </a:ln>
              <a:effectLst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17514"/>
            <a:ext cx="4507927" cy="309951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311" y="47774"/>
            <a:ext cx="1302631" cy="5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05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kur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/>
          <p:cNvGrpSpPr/>
          <p:nvPr userDrawn="1"/>
        </p:nvGrpSpPr>
        <p:grpSpPr bwMode="blackWhite">
          <a:xfrm>
            <a:off x="287338" y="546299"/>
            <a:ext cx="8552850" cy="1555200"/>
            <a:chOff x="287338" y="603319"/>
            <a:chExt cx="8552850" cy="2037600"/>
          </a:xfrm>
        </p:grpSpPr>
        <p:sp>
          <p:nvSpPr>
            <p:cNvPr id="17" name="Rechteck 16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8" y="1166238"/>
            <a:ext cx="5586593" cy="465043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Einzeiligen Titel eingeben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8" y="893772"/>
            <a:ext cx="5586593" cy="27406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347572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pic>
        <p:nvPicPr>
          <p:cNvPr id="13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836348"/>
            <a:ext cx="1874020" cy="9751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4630481"/>
            <a:ext cx="1749600" cy="40189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iOfSurrey - BLUE Slid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54899"/>
          </a:xfrm>
          <a:prstGeom prst="rect">
            <a:avLst/>
          </a:prstGeom>
          <a:solidFill>
            <a:srgbClr val="008A85"/>
          </a:solidFill>
          <a:ln>
            <a:solidFill>
              <a:srgbClr val="008A8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4626" y="1228532"/>
            <a:ext cx="4507928" cy="33944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350">
                <a:solidFill>
                  <a:srgbClr val="008A85"/>
                </a:solidFill>
                <a:latin typeface="Arial"/>
                <a:cs typeface="Arial"/>
              </a:defRPr>
            </a:lvl2pPr>
            <a:lvl3pPr>
              <a:defRPr sz="1350">
                <a:solidFill>
                  <a:srgbClr val="556169"/>
                </a:solidFill>
                <a:latin typeface="Arial"/>
                <a:cs typeface="Arial"/>
              </a:defRPr>
            </a:lvl3pPr>
            <a:lvl4pPr>
              <a:defRPr sz="1350">
                <a:solidFill>
                  <a:srgbClr val="008A85"/>
                </a:solidFill>
                <a:latin typeface="Arial"/>
                <a:cs typeface="Arial"/>
              </a:defRPr>
            </a:lvl4pPr>
            <a:lvl5pPr>
              <a:defRPr sz="1350">
                <a:solidFill>
                  <a:srgbClr val="556169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02470"/>
            <a:ext cx="8321442" cy="288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58502"/>
            <a:ext cx="9180000" cy="0"/>
          </a:xfrm>
          <a:prstGeom prst="line">
            <a:avLst/>
          </a:prstGeom>
          <a:ln w="6350" cmpd="sng">
            <a:solidFill>
              <a:srgbClr val="008A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57201" y="1228532"/>
            <a:ext cx="3683000" cy="3394472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Drop picture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17514"/>
            <a:ext cx="4507927" cy="3099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311" y="47774"/>
            <a:ext cx="1302631" cy="5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46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iOfSurrey - Standard Slide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4931545"/>
            <a:ext cx="9144000" cy="211955"/>
          </a:xfrm>
          <a:prstGeom prst="rect">
            <a:avLst/>
          </a:prstGeom>
          <a:solidFill>
            <a:srgbClr val="008A85"/>
          </a:solidFill>
          <a:ln>
            <a:solidFill>
              <a:srgbClr val="008A8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Headline title goes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610744" cy="32078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Arial"/>
              </a:defRPr>
            </a:lvl1pPr>
            <a:lvl2pPr>
              <a:defRPr sz="1350">
                <a:solidFill>
                  <a:srgbClr val="008A85"/>
                </a:solidFill>
                <a:latin typeface="Georgia" panose="02040502050405020303" pitchFamily="18" charset="0"/>
                <a:cs typeface="Arial"/>
              </a:defRPr>
            </a:lvl2pPr>
            <a:lvl3pPr>
              <a:defRPr sz="1350">
                <a:solidFill>
                  <a:srgbClr val="556169"/>
                </a:solidFill>
                <a:latin typeface="Georgia" panose="02040502050405020303" pitchFamily="18" charset="0"/>
                <a:cs typeface="Arial"/>
              </a:defRPr>
            </a:lvl3pPr>
            <a:lvl4pPr>
              <a:defRPr sz="1350">
                <a:solidFill>
                  <a:srgbClr val="008A85"/>
                </a:solidFill>
                <a:latin typeface="Georgia" panose="02040502050405020303" pitchFamily="18" charset="0"/>
                <a:cs typeface="Arial"/>
              </a:defRPr>
            </a:lvl4pPr>
            <a:lvl5pPr>
              <a:defRPr sz="1350">
                <a:solidFill>
                  <a:srgbClr val="556169"/>
                </a:solidFill>
                <a:latin typeface="Georgia" panose="02040502050405020303" pitchFamily="18" charset="0"/>
                <a:cs typeface="Arial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02470"/>
            <a:ext cx="8321442" cy="288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4A4A4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658502"/>
            <a:ext cx="9180000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119689" y="1200151"/>
            <a:ext cx="3683000" cy="3394472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Drop picture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76" y="51575"/>
            <a:ext cx="1350038" cy="5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6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55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05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996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669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245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464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101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24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62019" y="1210152"/>
            <a:ext cx="7759644" cy="3468515"/>
          </a:xfrm>
        </p:spPr>
        <p:txBody>
          <a:bodyPr lIns="0" r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AT" dirty="0"/>
              <a:t>Textmasterformat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 dirty="0"/>
              <a:t>SEITE </a:t>
            </a:r>
            <a:fld id="{BE3DC40E-DBBE-4E2D-9EEC-FBF0DA0E9179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45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106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1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287338" y="547943"/>
            <a:ext cx="8552850" cy="1835052"/>
            <a:chOff x="287338" y="547943"/>
            <a:chExt cx="8552850" cy="1835052"/>
          </a:xfrm>
        </p:grpSpPr>
        <p:sp>
          <p:nvSpPr>
            <p:cNvPr id="11" name="Rechteck 10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800" dirty="0"/>
                <a:t> </a:t>
              </a:r>
            </a:p>
          </p:txBody>
        </p:sp>
        <p:sp>
          <p:nvSpPr>
            <p:cNvPr id="4" name="Rechteck 3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rgbClr val="0096D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800" dirty="0"/>
            </a:p>
          </p:txBody>
        </p:sp>
      </p:grpSp>
      <p:sp>
        <p:nvSpPr>
          <p:cNvPr id="14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647474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171229"/>
            <a:ext cx="5436000" cy="9234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Maximal zweizeiligen </a:t>
            </a:r>
            <a:br>
              <a:rPr lang="de-AT" dirty="0"/>
            </a:br>
            <a:r>
              <a:rPr lang="de-AT" dirty="0"/>
              <a:t>Titel eingeben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893772"/>
            <a:ext cx="5436000" cy="31638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pic>
        <p:nvPicPr>
          <p:cNvPr id="16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684183" y="4591527"/>
            <a:ext cx="1749556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6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/>
          <p:cNvGrpSpPr/>
          <p:nvPr userDrawn="1"/>
        </p:nvGrpSpPr>
        <p:grpSpPr>
          <a:xfrm>
            <a:off x="287338" y="547943"/>
            <a:ext cx="8552850" cy="1553556"/>
            <a:chOff x="287338" y="547943"/>
            <a:chExt cx="8552850" cy="1835052"/>
          </a:xfrm>
        </p:grpSpPr>
        <p:sp>
          <p:nvSpPr>
            <p:cNvPr id="20" name="Rechteck 19"/>
            <p:cNvSpPr/>
            <p:nvPr userDrawn="1"/>
          </p:nvSpPr>
          <p:spPr bwMode="blackWhite">
            <a:xfrm>
              <a:off x="287338" y="547943"/>
              <a:ext cx="8552850" cy="18338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800" dirty="0"/>
                <a:t> </a:t>
              </a:r>
            </a:p>
          </p:txBody>
        </p:sp>
        <p:sp>
          <p:nvSpPr>
            <p:cNvPr id="21" name="Rechteck 20"/>
            <p:cNvSpPr/>
            <p:nvPr userDrawn="1"/>
          </p:nvSpPr>
          <p:spPr bwMode="blackWhite">
            <a:xfrm>
              <a:off x="287338" y="549155"/>
              <a:ext cx="5904662" cy="1833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800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166238"/>
            <a:ext cx="5436000" cy="465043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Einzeiligen Titel eingeben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893772"/>
            <a:ext cx="5436000" cy="27406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378617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pic>
        <p:nvPicPr>
          <p:cNvPr id="13" name="Bild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83" y="4591527"/>
            <a:ext cx="1749556" cy="4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680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 userDrawn="1"/>
        </p:nvGrpSpPr>
        <p:grpSpPr bwMode="blackWhite">
          <a:xfrm>
            <a:off x="287338" y="546298"/>
            <a:ext cx="8552850" cy="1835031"/>
            <a:chOff x="287338" y="603319"/>
            <a:chExt cx="8552850" cy="2037600"/>
          </a:xfrm>
        </p:grpSpPr>
        <p:sp>
          <p:nvSpPr>
            <p:cNvPr id="21" name="Rechteck 20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2" name="Rechteck 21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616430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171229"/>
            <a:ext cx="5436000" cy="9234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Maximal zweizeiligen </a:t>
            </a:r>
            <a:br>
              <a:rPr lang="de-AT" dirty="0"/>
            </a:br>
            <a:r>
              <a:rPr lang="de-AT" dirty="0"/>
              <a:t>Titel eingeben</a:t>
            </a:r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893772"/>
            <a:ext cx="5436000" cy="31638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pic>
        <p:nvPicPr>
          <p:cNvPr id="12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6" y="4591970"/>
            <a:ext cx="1749600" cy="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781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2 kur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7338" y="546299"/>
            <a:ext cx="8552850" cy="1555200"/>
            <a:chOff x="287338" y="603319"/>
            <a:chExt cx="8552850" cy="2037600"/>
          </a:xfrm>
        </p:grpSpPr>
        <p:sp>
          <p:nvSpPr>
            <p:cNvPr id="14" name="Rechteck 13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5" name="Rechteck 14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166238"/>
            <a:ext cx="5436000" cy="465043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Einzeiligen Titel eingeben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893772"/>
            <a:ext cx="5436000" cy="27406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347573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tx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pic>
        <p:nvPicPr>
          <p:cNvPr id="17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6" y="4591970"/>
            <a:ext cx="1749600" cy="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85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 userDrawn="1"/>
        </p:nvGrpSpPr>
        <p:grpSpPr bwMode="blackWhite">
          <a:xfrm>
            <a:off x="287338" y="546298"/>
            <a:ext cx="8552850" cy="1835031"/>
            <a:chOff x="287338" y="603319"/>
            <a:chExt cx="8552850" cy="2037600"/>
          </a:xfrm>
        </p:grpSpPr>
        <p:sp>
          <p:nvSpPr>
            <p:cNvPr id="16" name="Rechteck 15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7" name="Rechteck 16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616430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6" y="1171229"/>
            <a:ext cx="5436000" cy="923400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Maximal zweizeiligen </a:t>
            </a:r>
            <a:br>
              <a:rPr lang="de-AT" dirty="0"/>
            </a:br>
            <a:r>
              <a:rPr lang="de-AT" dirty="0"/>
              <a:t>Titel eingeben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6" y="893772"/>
            <a:ext cx="5436000" cy="31638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pic>
        <p:nvPicPr>
          <p:cNvPr id="18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4591970"/>
            <a:ext cx="1749600" cy="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6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Bild 3 kurz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 userDrawn="1"/>
        </p:nvGrpSpPr>
        <p:grpSpPr bwMode="blackWhite">
          <a:xfrm>
            <a:off x="287338" y="546299"/>
            <a:ext cx="8552850" cy="1555200"/>
            <a:chOff x="287338" y="603319"/>
            <a:chExt cx="8552850" cy="2037600"/>
          </a:xfrm>
        </p:grpSpPr>
        <p:sp>
          <p:nvSpPr>
            <p:cNvPr id="15" name="Rechteck 14"/>
            <p:cNvSpPr/>
            <p:nvPr userDrawn="1"/>
          </p:nvSpPr>
          <p:spPr bwMode="blackWhite">
            <a:xfrm>
              <a:off x="6192000" y="603319"/>
              <a:ext cx="2648188" cy="2037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8" name="Rechteck 17"/>
            <p:cNvSpPr/>
            <p:nvPr userDrawn="1"/>
          </p:nvSpPr>
          <p:spPr bwMode="blackWhite">
            <a:xfrm>
              <a:off x="287338" y="603319"/>
              <a:ext cx="5904662" cy="2037600"/>
            </a:xfrm>
            <a:prstGeom prst="rect">
              <a:avLst/>
            </a:prstGeom>
            <a:solidFill>
              <a:srgbClr val="0096D3">
                <a:alpha val="89804"/>
              </a:srgb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605407" y="1166238"/>
            <a:ext cx="5436000" cy="465043"/>
          </a:xfrm>
          <a:prstGeom prst="rect">
            <a:avLst/>
          </a:prstGeom>
        </p:spPr>
        <p:txBody>
          <a:bodyPr tIns="0" anchor="b" anchorCtr="0">
            <a:noAutofit/>
          </a:bodyPr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de-AT" dirty="0"/>
              <a:t>Einzeiligen Titel eingeben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5407" y="893772"/>
            <a:ext cx="5436000" cy="274060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dirty="0"/>
              <a:t>Bei Bedarf Untertitel hier eingeben</a:t>
            </a:r>
          </a:p>
        </p:txBody>
      </p:sp>
      <p:sp>
        <p:nvSpPr>
          <p:cNvPr id="16" name="Textplatzhalter 9"/>
          <p:cNvSpPr>
            <a:spLocks noGrp="1"/>
          </p:cNvSpPr>
          <p:nvPr>
            <p:ph type="body" sz="quarter" idx="11"/>
          </p:nvPr>
        </p:nvSpPr>
        <p:spPr bwMode="white">
          <a:xfrm>
            <a:off x="287338" y="2347573"/>
            <a:ext cx="4284662" cy="620885"/>
          </a:xfrm>
          <a:solidFill>
            <a:schemeClr val="bg1">
              <a:alpha val="90000"/>
            </a:schemeClr>
          </a:solidFill>
        </p:spPr>
        <p:txBody>
          <a:bodyPr wrap="square" lIns="324000" tIns="216000" rIns="324000" bIns="216000" rtlCol="0" anchor="t" anchorCtr="0">
            <a:spAutoFit/>
          </a:bodyPr>
          <a:lstStyle>
            <a:lvl1pPr marL="0" indent="0">
              <a:buNone/>
              <a:defRPr lang="de-DE" sz="1200" dirty="0" smtClean="0"/>
            </a:lvl1pPr>
          </a:lstStyle>
          <a:p>
            <a:pPr marL="0" lvl="0" defTabSz="914400"/>
            <a:r>
              <a:rPr lang="de-DE"/>
              <a:t>Textmasterformat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884234"/>
            <a:ext cx="1638300" cy="219261"/>
          </a:xfrm>
        </p:spPr>
        <p:txBody>
          <a:bodyPr>
            <a:noAutofit/>
          </a:bodyPr>
          <a:lstStyle>
            <a:lvl1pPr marL="0" indent="0">
              <a:buNone/>
              <a:defRPr sz="900" cap="all" baseline="0">
                <a:solidFill>
                  <a:schemeClr val="bg1"/>
                </a:solidFill>
              </a:defRPr>
            </a:lvl1pPr>
            <a:lvl2pPr marL="266700" indent="0">
              <a:buNone/>
              <a:defRPr sz="1050"/>
            </a:lvl2pPr>
            <a:lvl3pPr marL="541338" indent="0">
              <a:buNone/>
              <a:defRPr sz="1050"/>
            </a:lvl3pPr>
            <a:lvl4pPr marL="808038" indent="0">
              <a:buNone/>
              <a:defRPr sz="1000"/>
            </a:lvl4pPr>
            <a:lvl5pPr marL="1077913" indent="0">
              <a:buNone/>
              <a:defRPr sz="1000"/>
            </a:lvl5pPr>
          </a:lstStyle>
          <a:p>
            <a:pPr lvl="0"/>
            <a:r>
              <a:rPr lang="de-AT" dirty="0"/>
              <a:t>Stand: </a:t>
            </a:r>
            <a:r>
              <a:rPr lang="de-AT" dirty="0" err="1"/>
              <a:t>xx.xx.xxxx</a:t>
            </a:r>
            <a:endParaRPr lang="de-AT" dirty="0"/>
          </a:p>
        </p:txBody>
      </p:sp>
      <p:pic>
        <p:nvPicPr>
          <p:cNvPr id="14" name="Bild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6993" y="884724"/>
            <a:ext cx="1874020" cy="9751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685846" y="4591970"/>
            <a:ext cx="1749600" cy="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1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1210152"/>
            <a:ext cx="7764463" cy="3473291"/>
          </a:xfrm>
          <a:prstGeom prst="rect">
            <a:avLst/>
          </a:prstGeom>
        </p:spPr>
        <p:txBody>
          <a:bodyPr vert="horz" lIns="0" tIns="45715" rIns="0" bIns="45715" rtlCol="0">
            <a:normAutofit/>
          </a:bodyPr>
          <a:lstStyle/>
          <a:p>
            <a:pPr lvl="0"/>
            <a:r>
              <a:rPr lang="de-AT" dirty="0"/>
              <a:t>Textmasterformate durch Klicken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1354562" y="4870853"/>
            <a:ext cx="3217443" cy="232277"/>
          </a:xfrm>
          <a:prstGeom prst="rect">
            <a:avLst/>
          </a:prstGeom>
        </p:spPr>
        <p:txBody>
          <a:bodyPr vert="horz" lIns="91431" tIns="45715" rIns="91431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462407" y="4870853"/>
            <a:ext cx="892150" cy="232277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l">
              <a:defRPr sz="8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 dirty="0"/>
              <a:t>SEITE </a:t>
            </a:r>
            <a:fld id="{BE3DC40E-DBBE-4E2D-9EEC-FBF0DA0E917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 userDrawn="1">
            <p:ph type="dt" sz="half" idx="2"/>
          </p:nvPr>
        </p:nvSpPr>
        <p:spPr>
          <a:xfrm>
            <a:off x="5745182" y="4870853"/>
            <a:ext cx="987407" cy="232277"/>
          </a:xfrm>
          <a:prstGeom prst="rect">
            <a:avLst/>
          </a:prstGeom>
        </p:spPr>
        <p:txBody>
          <a:bodyPr vert="horz" lIns="0" tIns="45715" rIns="0" bIns="45715" rtlCol="0" anchor="ctr"/>
          <a:lstStyle>
            <a:lvl1pPr algn="r">
              <a:defRPr lang="de-DE" sz="800" kern="1200" cap="all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AT" dirty="0"/>
          </a:p>
        </p:txBody>
      </p:sp>
      <p:sp>
        <p:nvSpPr>
          <p:cNvPr id="18" name="Rechteck 17"/>
          <p:cNvSpPr/>
          <p:nvPr userDrawn="1"/>
        </p:nvSpPr>
        <p:spPr bwMode="gray">
          <a:xfrm>
            <a:off x="0" y="939170"/>
            <a:ext cx="9144000" cy="22680"/>
          </a:xfrm>
          <a:prstGeom prst="rect">
            <a:avLst/>
          </a:prstGeom>
          <a:solidFill>
            <a:srgbClr val="0C94B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800" dirty="0"/>
              <a:t>      </a:t>
            </a:r>
          </a:p>
        </p:txBody>
      </p:sp>
      <p:sp>
        <p:nvSpPr>
          <p:cNvPr id="15" name="Titelplatzhalter 14"/>
          <p:cNvSpPr>
            <a:spLocks noGrp="1"/>
          </p:cNvSpPr>
          <p:nvPr userDrawn="1">
            <p:ph type="title"/>
          </p:nvPr>
        </p:nvSpPr>
        <p:spPr bwMode="auto">
          <a:xfrm>
            <a:off x="462408" y="169100"/>
            <a:ext cx="6840000" cy="77006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AT" dirty="0"/>
              <a:t>Titelmasterformat durch </a:t>
            </a:r>
            <a:br>
              <a:rPr lang="de-AT" dirty="0"/>
            </a:br>
            <a:r>
              <a:rPr lang="de-AT" dirty="0"/>
              <a:t>Klicken bearbeiten</a:t>
            </a:r>
          </a:p>
        </p:txBody>
      </p:sp>
      <p:pic>
        <p:nvPicPr>
          <p:cNvPr id="11" name="Bild 19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7711621" y="269243"/>
            <a:ext cx="1168210" cy="60785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01" y="4788256"/>
            <a:ext cx="1083600" cy="249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75" r:id="rId4"/>
    <p:sldLayoutId id="2147483676" r:id="rId5"/>
    <p:sldLayoutId id="2147483686" r:id="rId6"/>
    <p:sldLayoutId id="2147483687" r:id="rId7"/>
    <p:sldLayoutId id="2147483681" r:id="rId8"/>
    <p:sldLayoutId id="2147483682" r:id="rId9"/>
    <p:sldLayoutId id="2147483688" r:id="rId10"/>
    <p:sldLayoutId id="2147483689" r:id="rId11"/>
    <p:sldLayoutId id="2147483664" r:id="rId12"/>
    <p:sldLayoutId id="2147483667" r:id="rId13"/>
    <p:sldLayoutId id="2147483668" r:id="rId14"/>
    <p:sldLayoutId id="2147483670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transition>
    <p:fade/>
  </p:transition>
  <p:hf sldNum="0" hdr="0" ftr="0" dt="0"/>
  <p:txStyles>
    <p:titleStyle>
      <a:lvl1pPr algn="l" defTabSz="91430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80975" indent="-180975" algn="l" defTabSz="914306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6213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SzPct val="100000"/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80975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2563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74625" algn="l" defTabSz="914306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accent1"/>
        </a:buClr>
        <a:buFont typeface="Wingdings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6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0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03" indent="-228577" algn="l" defTabSz="9143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6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0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73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7" algn="l" defTabSz="9143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179" userDrawn="1">
          <p15:clr>
            <a:srgbClr val="F26B43"/>
          </p15:clr>
        </p15:guide>
        <p15:guide id="5" pos="5467" userDrawn="1">
          <p15:clr>
            <a:srgbClr val="F26B43"/>
          </p15:clr>
        </p15:guide>
        <p15:guide id="7" orient="horz" pos="2950" userDrawn="1">
          <p15:clr>
            <a:srgbClr val="F26B43"/>
          </p15:clr>
        </p15:guide>
        <p15:guide id="9" orient="horz" pos="164" userDrawn="1">
          <p15:clr>
            <a:srgbClr val="F26B43"/>
          </p15:clr>
        </p15:guide>
        <p15:guide id="10" orient="horz" pos="762" userDrawn="1">
          <p15:clr>
            <a:srgbClr val="F26B43"/>
          </p15:clr>
        </p15:guide>
        <p15:guide id="11" orient="horz" pos="31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F9A1F-9E87-45D7-ABB0-1381DBFA5F0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64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ne.floh@wu.ac.a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2"/>
          <p:cNvSpPr>
            <a:spLocks noGrp="1"/>
          </p:cNvSpPr>
          <p:nvPr>
            <p:ph type="ctrTitle"/>
          </p:nvPr>
        </p:nvSpPr>
        <p:spPr>
          <a:xfrm>
            <a:off x="588315" y="1043042"/>
            <a:ext cx="5436000" cy="923400"/>
          </a:xfrm>
        </p:spPr>
        <p:txBody>
          <a:bodyPr/>
          <a:lstStyle/>
          <a:p>
            <a:r>
              <a:rPr lang="en-GB" b="1" dirty="0"/>
              <a:t>Logistic Regression</a:t>
            </a:r>
          </a:p>
        </p:txBody>
      </p:sp>
      <p:sp>
        <p:nvSpPr>
          <p:cNvPr id="3074" name="Subtitle 1"/>
          <p:cNvSpPr>
            <a:spLocks noGrp="1"/>
          </p:cNvSpPr>
          <p:nvPr>
            <p:ph type="body" sz="quarter" idx="11"/>
          </p:nvPr>
        </p:nvSpPr>
        <p:spPr>
          <a:xfrm>
            <a:off x="287338" y="2616430"/>
            <a:ext cx="4284662" cy="836549"/>
          </a:xfrm>
        </p:spPr>
        <p:txBody>
          <a:bodyPr>
            <a:normAutofit fontScale="25000" lnSpcReduction="20000"/>
          </a:bodyPr>
          <a:lstStyle/>
          <a:p>
            <a:r>
              <a:rPr lang="en-GB" sz="5600" dirty="0">
                <a:latin typeface="+mj-lt"/>
              </a:rPr>
              <a:t>Dr Arne Floh </a:t>
            </a:r>
          </a:p>
          <a:p>
            <a:r>
              <a:rPr lang="de-AT" sz="6000" dirty="0">
                <a:hlinkClick r:id="rId2"/>
              </a:rPr>
              <a:t>arne.floh@wu.ac.at</a:t>
            </a:r>
            <a:endParaRPr lang="de-AT" sz="6000" dirty="0"/>
          </a:p>
          <a:p>
            <a:endParaRPr lang="en-GB" sz="5600" dirty="0">
              <a:latin typeface="+mj-lt"/>
            </a:endParaRPr>
          </a:p>
          <a:p>
            <a:r>
              <a:rPr lang="en-GB" dirty="0"/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4470E1-74F5-B943-958C-444CC69403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E09BD9-E49B-309A-DDC0-ED2A0A18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sz="1700" dirty="0">
                <a:cs typeface="Arial" charset="0"/>
              </a:rPr>
              <a:t>Indicates the change in odds resulting from a unit change in the predictor.</a:t>
            </a:r>
          </a:p>
          <a:p>
            <a:pPr lvl="1"/>
            <a:r>
              <a:rPr lang="en-US" sz="1700" dirty="0">
                <a:cs typeface="Arial" charset="0"/>
              </a:rPr>
              <a:t>OR &gt; 1: Predictor </a:t>
            </a:r>
            <a:r>
              <a:rPr lang="en-US" sz="1700" dirty="0">
                <a:cs typeface="Arial" charset="0"/>
                <a:sym typeface="Symbol" pitchFamily="18" charset="2"/>
              </a:rPr>
              <a:t></a:t>
            </a:r>
            <a:r>
              <a:rPr lang="en-US" sz="1700" dirty="0">
                <a:cs typeface="Arial" charset="0"/>
              </a:rPr>
              <a:t>, Probability of outcome occurring </a:t>
            </a:r>
            <a:r>
              <a:rPr lang="en-US" sz="1700" dirty="0">
                <a:cs typeface="Arial" charset="0"/>
                <a:sym typeface="Symbol" pitchFamily="18" charset="2"/>
              </a:rPr>
              <a:t></a:t>
            </a:r>
            <a:r>
              <a:rPr lang="en-US" sz="1700" dirty="0">
                <a:cs typeface="Arial" charset="0"/>
              </a:rPr>
              <a:t>.</a:t>
            </a:r>
          </a:p>
          <a:p>
            <a:pPr lvl="1"/>
            <a:r>
              <a:rPr lang="en-US" sz="1700" dirty="0">
                <a:cs typeface="Arial" charset="0"/>
              </a:rPr>
              <a:t>OR &lt; 1: Predictor </a:t>
            </a:r>
            <a:r>
              <a:rPr lang="en-US" sz="1700" dirty="0">
                <a:cs typeface="Arial" charset="0"/>
                <a:sym typeface="Symbol" pitchFamily="18" charset="2"/>
              </a:rPr>
              <a:t></a:t>
            </a:r>
            <a:r>
              <a:rPr lang="en-US" sz="1700" dirty="0">
                <a:cs typeface="Arial" charset="0"/>
              </a:rPr>
              <a:t>, Probability of outcome occurring </a:t>
            </a:r>
            <a:r>
              <a:rPr lang="en-US" sz="1700" dirty="0">
                <a:cs typeface="Arial" charset="0"/>
                <a:sym typeface="Symbol" pitchFamily="18" charset="2"/>
              </a:rPr>
              <a:t></a:t>
            </a:r>
            <a:r>
              <a:rPr lang="en-US" sz="1700" dirty="0">
                <a:cs typeface="Arial" charset="0"/>
              </a:rPr>
              <a:t>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B14B56-D1B7-B0D7-9EE1-BAD0E34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Odds Ratio – </a:t>
            </a:r>
            <a:r>
              <a:rPr lang="de-DE" dirty="0" err="1"/>
              <a:t>exp</a:t>
            </a:r>
            <a:r>
              <a:rPr lang="de-DE" dirty="0"/>
              <a:t>(B)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A9A099-963D-F2C1-96C2-4D76425F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963" y="1282962"/>
            <a:ext cx="6183906" cy="6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15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E09BD9-E49B-309A-DDC0-ED2A0A18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Assumptions from Linear Regression:</a:t>
            </a:r>
          </a:p>
          <a:p>
            <a:pPr lvl="1"/>
            <a:r>
              <a:rPr lang="en-GB" dirty="0"/>
              <a:t>Linearity</a:t>
            </a:r>
          </a:p>
          <a:p>
            <a:pPr lvl="1"/>
            <a:r>
              <a:rPr lang="en-GB" dirty="0"/>
              <a:t>Independence of Errors</a:t>
            </a:r>
          </a:p>
          <a:p>
            <a:pPr lvl="1"/>
            <a:r>
              <a:rPr lang="en-GB" dirty="0"/>
              <a:t>Multicollinearity</a:t>
            </a:r>
          </a:p>
          <a:p>
            <a:pPr lvl="1"/>
            <a:endParaRPr lang="en-GB" dirty="0"/>
          </a:p>
          <a:p>
            <a:r>
              <a:rPr lang="en-GB" dirty="0"/>
              <a:t>Unique Problems</a:t>
            </a:r>
          </a:p>
          <a:p>
            <a:pPr lvl="1"/>
            <a:r>
              <a:rPr lang="en-GB" dirty="0"/>
              <a:t>Incomplete Information</a:t>
            </a:r>
          </a:p>
          <a:p>
            <a:pPr lvl="1"/>
            <a:r>
              <a:rPr lang="en-GB" dirty="0"/>
              <a:t>Complete Separation</a:t>
            </a:r>
          </a:p>
          <a:p>
            <a:pPr lvl="1"/>
            <a:r>
              <a:rPr lang="en-GB" dirty="0"/>
              <a:t>Overdispersion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B14B56-D1B7-B0D7-9EE1-BAD0E34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Things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wrong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4757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89182E1-7EA2-5C68-24AA-131A5AF24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and why do we use logistic regression?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Multinomial</a:t>
            </a:r>
          </a:p>
          <a:p>
            <a:pPr lvl="1"/>
            <a:endParaRPr lang="en-US" dirty="0"/>
          </a:p>
          <a:p>
            <a:r>
              <a:rPr lang="en-US" dirty="0"/>
              <a:t>Theory behind logistic regression</a:t>
            </a:r>
          </a:p>
          <a:p>
            <a:pPr lvl="1"/>
            <a:r>
              <a:rPr lang="en-US" dirty="0"/>
              <a:t>Assessing the model</a:t>
            </a:r>
          </a:p>
          <a:p>
            <a:pPr lvl="1"/>
            <a:r>
              <a:rPr lang="en-US" dirty="0"/>
              <a:t>Assessing predictors</a:t>
            </a:r>
          </a:p>
          <a:p>
            <a:pPr lvl="1"/>
            <a:r>
              <a:rPr lang="en-US" dirty="0"/>
              <a:t>Things that can go wrong</a:t>
            </a:r>
          </a:p>
          <a:p>
            <a:pPr lvl="1"/>
            <a:endParaRPr lang="en-US" dirty="0"/>
          </a:p>
          <a:p>
            <a:r>
              <a:rPr lang="en-US" dirty="0"/>
              <a:t>Interpreting logistic regression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A92647-0F7D-27CF-8D07-8FBA80A3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81328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0F6B83A-FA70-DD87-857A-C4EF7C57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predict an outcome variable that is categorical from one or more categorical or continuous predictor variables.</a:t>
            </a:r>
          </a:p>
          <a:p>
            <a:endParaRPr lang="en-US" dirty="0"/>
          </a:p>
          <a:p>
            <a:r>
              <a:rPr lang="en-US" dirty="0"/>
              <a:t>Used because having a categorical  outcome variable violates the assumption of linearity in normal regression.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6FC704F-E2FA-3816-3874-7AFCCC32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and </a:t>
            </a:r>
            <a:r>
              <a:rPr lang="de-DE" dirty="0" err="1"/>
              <a:t>why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46368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E89E59-759A-A33A-E120-7BA46E2F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2286000"/>
            <a:ext cx="7759644" cy="2392667"/>
          </a:xfrm>
        </p:spPr>
        <p:txBody>
          <a:bodyPr>
            <a:normAutofit lnSpcReduction="10000"/>
          </a:bodyPr>
          <a:lstStyle/>
          <a:p>
            <a:r>
              <a:rPr lang="en-GB" sz="1900" dirty="0">
                <a:cs typeface="Arial" charset="0"/>
              </a:rPr>
              <a:t>Outcome</a:t>
            </a:r>
            <a:endParaRPr lang="en-US" sz="1900" baseline="-25000" dirty="0"/>
          </a:p>
          <a:p>
            <a:pPr lvl="1"/>
            <a:r>
              <a:rPr lang="en-US" sz="1900" dirty="0"/>
              <a:t>We predict the </a:t>
            </a:r>
            <a:r>
              <a:rPr lang="en-US" sz="1900" i="1" dirty="0"/>
              <a:t>probability</a:t>
            </a:r>
            <a:r>
              <a:rPr lang="en-US" sz="1900" dirty="0"/>
              <a:t> of the outcome occurring</a:t>
            </a:r>
          </a:p>
          <a:p>
            <a:pPr lvl="1"/>
            <a:endParaRPr lang="en-US" sz="1900" i="1" dirty="0"/>
          </a:p>
          <a:p>
            <a:r>
              <a:rPr lang="en-GB" sz="1900" i="1" dirty="0">
                <a:cs typeface="Arial" charset="0"/>
              </a:rPr>
              <a:t>b</a:t>
            </a:r>
            <a:r>
              <a:rPr lang="en-GB" sz="1900" baseline="-25000" dirty="0">
                <a:cs typeface="Arial" charset="0"/>
              </a:rPr>
              <a:t>0</a:t>
            </a:r>
            <a:r>
              <a:rPr lang="en-GB" sz="1900" i="1" dirty="0">
                <a:cs typeface="Arial" charset="0"/>
              </a:rPr>
              <a:t> and b</a:t>
            </a:r>
            <a:r>
              <a:rPr lang="en-GB" sz="1900" baseline="-25000" dirty="0">
                <a:cs typeface="Arial" charset="0"/>
              </a:rPr>
              <a:t>1</a:t>
            </a:r>
            <a:endParaRPr lang="en-US" sz="1900" baseline="-25000" dirty="0"/>
          </a:p>
          <a:p>
            <a:pPr lvl="1"/>
            <a:r>
              <a:rPr lang="en-US" sz="1900" dirty="0"/>
              <a:t>Can be thought of in much the same way as the linear model</a:t>
            </a:r>
          </a:p>
          <a:p>
            <a:pPr lvl="1"/>
            <a:r>
              <a:rPr lang="en-US" sz="1900" dirty="0"/>
              <a:t>Note the linear model equation forms part of the logistic regression equation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5EA62C-5012-9D3A-3113-62BEFC51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Predictor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DB3F6A-4157-4219-AE2A-79CABB6F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182" y="1181541"/>
            <a:ext cx="3268319" cy="7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11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E89E59-759A-A33A-E120-7BA46E2F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2286000"/>
            <a:ext cx="7759644" cy="2528455"/>
          </a:xfrm>
        </p:spPr>
        <p:txBody>
          <a:bodyPr>
            <a:normAutofit/>
          </a:bodyPr>
          <a:lstStyle/>
          <a:p>
            <a:r>
              <a:rPr lang="en-GB" sz="1700" dirty="0">
                <a:cs typeface="Arial" charset="0"/>
              </a:rPr>
              <a:t>Outcome</a:t>
            </a:r>
            <a:endParaRPr lang="en-US" sz="1700" baseline="-25000" dirty="0"/>
          </a:p>
          <a:p>
            <a:pPr lvl="1"/>
            <a:r>
              <a:rPr lang="en-US" sz="1700" dirty="0"/>
              <a:t>We still predict the </a:t>
            </a:r>
            <a:r>
              <a:rPr lang="en-US" sz="1700" i="1" dirty="0"/>
              <a:t>probability</a:t>
            </a:r>
            <a:r>
              <a:rPr lang="en-US" sz="1700" dirty="0"/>
              <a:t> of the outcome occurring</a:t>
            </a:r>
          </a:p>
          <a:p>
            <a:pPr lvl="1"/>
            <a:endParaRPr lang="en-US" sz="1700" i="1" dirty="0"/>
          </a:p>
          <a:p>
            <a:r>
              <a:rPr lang="en-GB" sz="1700" dirty="0">
                <a:cs typeface="Arial" charset="0"/>
              </a:rPr>
              <a:t>Differences</a:t>
            </a:r>
            <a:endParaRPr lang="en-US" sz="1700" baseline="-25000" dirty="0"/>
          </a:p>
          <a:p>
            <a:pPr lvl="1"/>
            <a:r>
              <a:rPr lang="en-US" sz="1700" dirty="0"/>
              <a:t>Note the linear model equation forms part of the logistic regression equation</a:t>
            </a:r>
          </a:p>
          <a:p>
            <a:pPr lvl="1"/>
            <a:r>
              <a:rPr lang="en-GB" sz="1700" dirty="0"/>
              <a:t>This part of the equation expands to accommodate additional predictors</a:t>
            </a:r>
            <a:endParaRPr lang="en-US" sz="1700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5EA62C-5012-9D3A-3113-62BEFC51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Predictors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B1810412-366B-3D17-F583-3E51AA0F1CC5}"/>
                  </a:ext>
                </a:extLst>
              </p:cNvPr>
              <p:cNvSpPr/>
              <p:nvPr/>
            </p:nvSpPr>
            <p:spPr>
              <a:xfrm>
                <a:off x="1080435" y="1033936"/>
                <a:ext cx="6983130" cy="10470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GB" sz="32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3200">
                                  <a:latin typeface="Cambria Math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sz="320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sz="320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20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sz="320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200">
                                          <a:latin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200">
                                      <a:latin typeface="Cambria Math" charset="0"/>
                                    </a:rPr>
                                    <m:t>+⋯+</m:t>
                                  </m:r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200" i="1">
                                          <a:latin typeface="Cambria Math" charset="0"/>
                                        </a:rPr>
                                        <m:t>𝑛𝑖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B1810412-366B-3D17-F583-3E51AA0F1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35" y="1033936"/>
                <a:ext cx="6983130" cy="1047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5624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E89E59-759A-A33A-E120-7BA46E2F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2286000"/>
            <a:ext cx="7759644" cy="2528455"/>
          </a:xfrm>
        </p:spPr>
        <p:txBody>
          <a:bodyPr>
            <a:normAutofit/>
          </a:bodyPr>
          <a:lstStyle/>
          <a:p>
            <a:r>
              <a:rPr lang="en-GB" dirty="0"/>
              <a:t>The Log-likelihood statistic</a:t>
            </a:r>
          </a:p>
          <a:p>
            <a:pPr lvl="1"/>
            <a:r>
              <a:rPr lang="en-GB" dirty="0"/>
              <a:t>Analogous to the residual sum of squares in the linear model</a:t>
            </a:r>
          </a:p>
          <a:p>
            <a:pPr lvl="1"/>
            <a:r>
              <a:rPr lang="en-GB" dirty="0"/>
              <a:t>It is an indicator of how much unexplained information there is after the model has been fitted.</a:t>
            </a:r>
          </a:p>
          <a:p>
            <a:pPr lvl="1"/>
            <a:r>
              <a:rPr lang="en-GB" dirty="0"/>
              <a:t>Large values indicate poorly fitting statistical models.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5EA62C-5012-9D3A-3113-62BEFC51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log-</a:t>
            </a:r>
            <a:r>
              <a:rPr lang="de-DE" dirty="0" err="1"/>
              <a:t>likelihood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B3B2B8-BED9-9087-92B4-F670A280CA5C}"/>
                  </a:ext>
                </a:extLst>
              </p:cNvPr>
              <p:cNvSpPr/>
              <p:nvPr/>
            </p:nvSpPr>
            <p:spPr>
              <a:xfrm>
                <a:off x="704850" y="1047173"/>
                <a:ext cx="7734300" cy="1130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/>
                        <m:t>log</m:t>
                      </m:r>
                      <m:r>
                        <m:rPr>
                          <m:nor/>
                        </m:rPr>
                        <a:rPr lang="en-GB" sz="2400"/>
                        <m:t>−</m:t>
                      </m:r>
                      <m:r>
                        <m:rPr>
                          <m:nor/>
                        </m:rPr>
                        <a:rPr lang="en-GB" sz="2400"/>
                        <m:t>likelihood</m:t>
                      </m:r>
                      <m:r>
                        <a:rPr lang="en-GB" sz="240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4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GB" sz="2400" i="1">
                                  <a:latin typeface="Cambria Math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GB" sz="2400" i="1">
                                  <a:latin typeface="Cambria Math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B3B2B8-BED9-9087-92B4-F670A280C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1047173"/>
                <a:ext cx="7734300" cy="11308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04914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95BA86-20FF-E0F5-4F24-71DAFC39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1210152"/>
            <a:ext cx="7759644" cy="1539975"/>
          </a:xfrm>
        </p:spPr>
        <p:txBody>
          <a:bodyPr>
            <a:normAutofit/>
          </a:bodyPr>
          <a:lstStyle/>
          <a:p>
            <a:r>
              <a:rPr lang="en-GB" dirty="0"/>
              <a:t>The deviance is very closely related to the log-likelihood: it’s given by</a:t>
            </a:r>
          </a:p>
          <a:p>
            <a:pPr lvl="1"/>
            <a:r>
              <a:rPr lang="en-GB" sz="1600" dirty="0"/>
              <a:t>Deviance = −2LL</a:t>
            </a:r>
          </a:p>
          <a:p>
            <a:r>
              <a:rPr lang="en-GB" dirty="0"/>
              <a:t>It’s possible to calculate a log-likelihood or deviance for different models and to compare these models by looking at the difference between their deviances.</a:t>
            </a:r>
          </a:p>
          <a:p>
            <a:endParaRPr lang="de-DE" sz="2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5EA62C-5012-9D3A-3113-62BEFC51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Deviance</a:t>
            </a:r>
            <a:r>
              <a:rPr lang="de-DE" dirty="0"/>
              <a:t> </a:t>
            </a:r>
            <a:r>
              <a:rPr lang="de-DE" dirty="0" err="1"/>
              <a:t>Statistic</a:t>
            </a:r>
            <a:endParaRPr lang="de-DE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55FA296-ADFB-D9F4-D148-C57CEE99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0" y="2750127"/>
            <a:ext cx="4671441" cy="18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05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95BA86-20FF-E0F5-4F24-71DAFC39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9" y="1210152"/>
            <a:ext cx="7759644" cy="336877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i="1" dirty="0"/>
              <a:t>R</a:t>
            </a:r>
            <a:r>
              <a:rPr lang="en-US" dirty="0"/>
              <a:t>-statistic </a:t>
            </a:r>
          </a:p>
          <a:p>
            <a:pPr lvl="1"/>
            <a:r>
              <a:rPr lang="en-US" dirty="0"/>
              <a:t>is the partial correlation between the outcome variable and each of the predictor variables.</a:t>
            </a:r>
          </a:p>
          <a:p>
            <a:pPr lvl="1"/>
            <a:r>
              <a:rPr lang="en-US" dirty="0"/>
              <a:t>It can vary between −1 and 1.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R</a:t>
            </a:r>
            <a:r>
              <a:rPr lang="en-US" dirty="0"/>
              <a:t>-statistic is given by: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Or:</a:t>
            </a:r>
          </a:p>
          <a:p>
            <a:endParaRPr lang="de-DE" sz="2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5EA62C-5012-9D3A-3113-62BEFC51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R2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B774F87-8832-4281-4294-D1FE9F59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57" y="2030839"/>
            <a:ext cx="2283714" cy="96697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C8EC2E1-B681-18B6-650F-031B5EA2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3006756"/>
            <a:ext cx="3513328" cy="9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215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DE09BD9-E49B-309A-DDC0-ED2A0A182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sz="1600" dirty="0">
                <a:cs typeface="Arial" charset="0"/>
              </a:rPr>
              <a:t>Similar to </a:t>
            </a:r>
            <a:r>
              <a:rPr lang="en-US" sz="1600" i="1" dirty="0">
                <a:cs typeface="Arial" charset="0"/>
              </a:rPr>
              <a:t>t</a:t>
            </a:r>
            <a:r>
              <a:rPr lang="en-US" sz="1600" dirty="0">
                <a:cs typeface="Arial" charset="0"/>
              </a:rPr>
              <a:t>-statistic in the linear model</a:t>
            </a:r>
          </a:p>
          <a:p>
            <a:r>
              <a:rPr lang="en-US" sz="1600" dirty="0">
                <a:cs typeface="Arial" charset="0"/>
              </a:rPr>
              <a:t>Tests the null hypothesis that </a:t>
            </a:r>
            <a:r>
              <a:rPr lang="en-US" sz="1600" i="1" dirty="0">
                <a:cs typeface="Arial" charset="0"/>
              </a:rPr>
              <a:t>b</a:t>
            </a:r>
            <a:r>
              <a:rPr lang="en-US" sz="1600" dirty="0">
                <a:cs typeface="Arial" charset="0"/>
              </a:rPr>
              <a:t> = 0</a:t>
            </a:r>
          </a:p>
          <a:p>
            <a:r>
              <a:rPr lang="en-US" sz="1600" dirty="0">
                <a:cs typeface="Arial" charset="0"/>
              </a:rPr>
              <a:t>Is biased when </a:t>
            </a:r>
            <a:r>
              <a:rPr lang="en-US" sz="1600" i="1" dirty="0">
                <a:cs typeface="Arial" charset="0"/>
              </a:rPr>
              <a:t>b</a:t>
            </a:r>
            <a:r>
              <a:rPr lang="en-US" sz="1600" dirty="0">
                <a:cs typeface="Arial" charset="0"/>
              </a:rPr>
              <a:t> is large.</a:t>
            </a:r>
          </a:p>
          <a:p>
            <a:r>
              <a:rPr lang="en-US" sz="1600" dirty="0">
                <a:cs typeface="Arial" charset="0"/>
              </a:rPr>
              <a:t>Better to look at likelihood-ratio statistics.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B14B56-D1B7-B0D7-9EE1-BAD0E34F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Wald </a:t>
            </a:r>
            <a:r>
              <a:rPr lang="de-DE" dirty="0" err="1"/>
              <a:t>Statistic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D8B72B-D359-2332-A710-12234CE28BA0}"/>
                  </a:ext>
                </a:extLst>
              </p:cNvPr>
              <p:cNvSpPr/>
              <p:nvPr/>
            </p:nvSpPr>
            <p:spPr>
              <a:xfrm>
                <a:off x="3340945" y="1267674"/>
                <a:ext cx="1695464" cy="11104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</a:rPr>
                        <m:t>𝑧</m:t>
                      </m:r>
                      <m:r>
                        <a:rPr lang="en-GB" sz="32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</a:rPr>
                                <m:t>𝑆𝐸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D8B72B-D359-2332-A710-12234CE28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945" y="1267674"/>
                <a:ext cx="1695464" cy="11104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20779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WU 16:9">
  <a:themeElements>
    <a:clrScheme name="WU">
      <a:dk1>
        <a:srgbClr val="000000"/>
      </a:dk1>
      <a:lt1>
        <a:srgbClr val="FFFFFF"/>
      </a:lt1>
      <a:dk2>
        <a:srgbClr val="002350"/>
      </a:dk2>
      <a:lt2>
        <a:srgbClr val="E5F5FA"/>
      </a:lt2>
      <a:accent1>
        <a:srgbClr val="0096D3"/>
      </a:accent1>
      <a:accent2>
        <a:srgbClr val="002350"/>
      </a:accent2>
      <a:accent3>
        <a:srgbClr val="4B2582"/>
      </a:accent3>
      <a:accent4>
        <a:srgbClr val="457AA0"/>
      </a:accent4>
      <a:accent5>
        <a:srgbClr val="A592C0"/>
      </a:accent5>
      <a:accent6>
        <a:srgbClr val="80CFE9"/>
      </a:accent6>
      <a:hlink>
        <a:srgbClr val="405A7C"/>
      </a:hlink>
      <a:folHlink>
        <a:srgbClr val="0082AA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WU Farbschema neu">
        <a:dk1>
          <a:srgbClr val="000000"/>
        </a:dk1>
        <a:lt1>
          <a:sysClr val="window" lastClr="FFFFFF"/>
        </a:lt1>
        <a:dk2>
          <a:srgbClr val="002E60"/>
        </a:dk2>
        <a:lt2>
          <a:srgbClr val="E5F5FA"/>
        </a:lt2>
        <a:accent1>
          <a:srgbClr val="0096D3"/>
        </a:accent1>
        <a:accent2>
          <a:srgbClr val="002E60"/>
        </a:accent2>
        <a:accent3>
          <a:srgbClr val="532481"/>
        </a:accent3>
        <a:accent4>
          <a:srgbClr val="457AA0"/>
        </a:accent4>
        <a:accent5>
          <a:srgbClr val="A991C0"/>
        </a:accent5>
        <a:accent6>
          <a:srgbClr val="7FCAE9"/>
        </a:accent6>
        <a:hlink>
          <a:srgbClr val="406288"/>
        </a:hlink>
        <a:folHlink>
          <a:srgbClr val="008F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ow to Critique Journal Articles in the Social Sciences" id="{8B389F4A-74DE-4100-B5F2-B2B2973BB7CE}" vid="{16893B56-EA3B-43D0-B4FB-2D985240329B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CF651A35DF3154DB01328AF51148DAE" ma:contentTypeVersion="0" ma:contentTypeDescription="Ein neues Dokument erstellen." ma:contentTypeScope="" ma:versionID="d3e4c2a2c8eb27d51afc5f2b89c2d0f7">
  <xsd:schema xmlns:xsd="http://www.w3.org/2001/XMLSchema" xmlns:xs="http://www.w3.org/2001/XMLSchema" xmlns:p="http://schemas.microsoft.com/office/2006/metadata/properties" xmlns:ns2="1a8d9a65-8471-4209-a900-f8e11db75e0a" xmlns:ns3="08b0a3ee-3d2a-451c-9a1a-7e5d5b0c9c77" xmlns:ns4="dde413db-0745-4f3a-8dca-564dc7ff6f7d" targetNamespace="http://schemas.microsoft.com/office/2006/metadata/properties" ma:root="true" ma:fieldsID="6e1822d916fe321090dffa8ffe9fb58e" ns2:_="" ns3:_="" ns4:_="">
    <xsd:import namespace="1a8d9a65-8471-4209-a900-f8e11db75e0a"/>
    <xsd:import namespace="08b0a3ee-3d2a-451c-9a1a-7e5d5b0c9c77"/>
    <xsd:import namespace="dde413db-0745-4f3a-8dca-564dc7ff6f7d"/>
    <xsd:element name="properties">
      <xsd:complexType>
        <xsd:sequence>
          <xsd:element name="documentManagement">
            <xsd:complexType>
              <xsd:all>
                <xsd:element ref="ns2:WU_x0020_ThemaTaxHTField0" minOccurs="0"/>
                <xsd:element ref="ns3:TaxCatchAll" minOccurs="0"/>
                <xsd:element ref="ns2:DokumentenartTaxHTField0" minOccurs="0"/>
                <xsd:element ref="ns4:Beschreibung" minOccurs="0"/>
                <xsd:element ref="ns4:Format" minOccurs="0"/>
                <xsd:element ref="ns4:Kategori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d9a65-8471-4209-a900-f8e11db75e0a" elementFormDefault="qualified">
    <xsd:import namespace="http://schemas.microsoft.com/office/2006/documentManagement/types"/>
    <xsd:import namespace="http://schemas.microsoft.com/office/infopath/2007/PartnerControls"/>
    <xsd:element name="WU_x0020_ThemaTaxHTField0" ma:index="9" nillable="true" ma:taxonomy="true" ma:internalName="WU_x0020_ThemaTaxHTField0" ma:taxonomyFieldName="WU_x0020_Thema" ma:displayName="Schlagwort" ma:default="" ma:fieldId="{a2eb3201-e251-4055-97e9-466604fc777f}" ma:taxonomyMulti="true" ma:sspId="59da4ae5-1217-4de6-bd64-b7a740f353bb" ma:termSetId="c1edca97-812b-4584-b6b5-1e5cade81ca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DokumentenartTaxHTField0" ma:index="12" nillable="true" ma:taxonomy="true" ma:internalName="DokumentenartTaxHTField0" ma:taxonomyFieldName="Dokumentenart" ma:displayName="Dokumentenart" ma:default="" ma:fieldId="{0f2e647f-32b7-4850-b6be-ae358ed71e70}" ma:taxonomyMulti="true" ma:sspId="59da4ae5-1217-4de6-bd64-b7a740f353bb" ma:termSetId="325756d7-e24e-4b6f-ba71-3f779d34c1ea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a3ee-3d2a-451c-9a1a-7e5d5b0c9c7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description="" ma:hidden="true" ma:list="{6a103bb8-3913-4e3b-a229-080a76572464}" ma:internalName="TaxCatchAll" ma:showField="CatchAllData" ma:web="08b0a3ee-3d2a-451c-9a1a-7e5d5b0c9c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e413db-0745-4f3a-8dca-564dc7ff6f7d" elementFormDefault="qualified">
    <xsd:import namespace="http://schemas.microsoft.com/office/2006/documentManagement/types"/>
    <xsd:import namespace="http://schemas.microsoft.com/office/infopath/2007/PartnerControls"/>
    <xsd:element name="Beschreibung" ma:index="13" nillable="true" ma:displayName="Beschreibung" ma:internalName="Beschreibung">
      <xsd:simpleType>
        <xsd:restriction base="dms:Note">
          <xsd:maxLength value="255"/>
        </xsd:restriction>
      </xsd:simpleType>
    </xsd:element>
    <xsd:element name="Format" ma:index="14" nillable="true" ma:displayName="Format" ma:format="Dropdown" ma:internalName="Format">
      <xsd:simpleType>
        <xsd:union memberTypes="dms:Text">
          <xsd:simpleType>
            <xsd:restriction base="dms:Choice">
              <xsd:enumeration value="LaTeX"/>
              <xsd:enumeration value="Office 2003"/>
              <xsd:enumeration value="Office 2007-2013"/>
              <xsd:enumeration value="OpenOffice 3.0"/>
            </xsd:restriction>
          </xsd:simpleType>
        </xsd:union>
      </xsd:simpleType>
    </xsd:element>
    <xsd:element name="Kategorie" ma:index="15" nillable="true" ma:displayName="Kategorie" ma:default="Anleitungen" ma:format="Dropdown" ma:internalName="Kategorie">
      <xsd:simpleType>
        <xsd:union memberTypes="dms:Text">
          <xsd:simpleType>
            <xsd:restriction base="dms:Choice">
              <xsd:enumeration value="Anleitungen"/>
              <xsd:enumeration value="Aushänge für Lift und Tür"/>
              <xsd:enumeration value="Basisvorlagen"/>
              <xsd:enumeration value="Brief-/Faxvorlagen"/>
              <xsd:enumeration value="Einladungen"/>
              <xsd:enumeration value="Etiketten"/>
              <xsd:enumeration value="Musterdateien"/>
              <xsd:enumeration value="Namensschilder"/>
              <xsd:enumeration value="Präsentationen"/>
              <xsd:enumeration value="Skripten-Cover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dde413db-0745-4f3a-8dca-564dc7ff6f7d">Präsentationen</Kategorie>
    <Beschreibung xmlns="dde413db-0745-4f3a-8dca-564dc7ff6f7d" xsi:nil="true"/>
    <TaxCatchAll xmlns="08b0a3ee-3d2a-451c-9a1a-7e5d5b0c9c77">
      <Value>266</Value>
      <Value>403</Value>
    </TaxCatchAll>
    <Dokumentenart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Vorlagen</TermName>
          <TermId xmlns="http://schemas.microsoft.com/office/infopath/2007/PartnerControls">17fc50ed-8ad1-47be-ab12-04243fd74ddb</TermId>
        </TermInfo>
      </Terms>
    </DokumentenartTaxHTField0>
    <WU_x0020_ThemaTaxHTField0 xmlns="1a8d9a65-8471-4209-a900-f8e11db75e0a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Design</TermName>
          <TermId xmlns="http://schemas.microsoft.com/office/infopath/2007/PartnerControls">19895bcd-b158-45ae-ab7b-f5ca217dfcec</TermId>
        </TermInfo>
      </Terms>
    </WU_x0020_ThemaTaxHTField0>
    <Format xmlns="dde413db-0745-4f3a-8dca-564dc7ff6f7d">Office 2007-2013</Forma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7CE4B5-8694-4864-9DEB-DD19C2262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d9a65-8471-4209-a900-f8e11db75e0a"/>
    <ds:schemaRef ds:uri="08b0a3ee-3d2a-451c-9a1a-7e5d5b0c9c77"/>
    <ds:schemaRef ds:uri="dde413db-0745-4f3a-8dca-564dc7ff6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885727-7531-462B-BF71-35AC081F6AA6}">
  <ds:schemaRefs>
    <ds:schemaRef ds:uri="1a8d9a65-8471-4209-a900-f8e11db75e0a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de413db-0745-4f3a-8dca-564dc7ff6f7d"/>
    <ds:schemaRef ds:uri="http://purl.org/dc/elements/1.1/"/>
    <ds:schemaRef ds:uri="http://schemas.microsoft.com/office/2006/metadata/properties"/>
    <ds:schemaRef ds:uri="08b0a3ee-3d2a-451c-9a1a-7e5d5b0c9c7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CBC903A-3A07-4167-A9A9-DAE1967F92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How to Critique Journal Articles in the Social Sciences</Template>
  <TotalTime>0</TotalTime>
  <Words>393</Words>
  <Application>Microsoft Office PowerPoint</Application>
  <PresentationFormat>Bildschirmpräsentation (16:9)</PresentationFormat>
  <Paragraphs>83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Arial</vt:lpstr>
      <vt:lpstr>Cambria Math</vt:lpstr>
      <vt:lpstr>Georgia</vt:lpstr>
      <vt:lpstr>Verdana</vt:lpstr>
      <vt:lpstr>Wingdings</vt:lpstr>
      <vt:lpstr>WU 16:9</vt:lpstr>
      <vt:lpstr>Benutzerdefiniertes Design</vt:lpstr>
      <vt:lpstr>Logistic Regression</vt:lpstr>
      <vt:lpstr>Aims</vt:lpstr>
      <vt:lpstr>When and why</vt:lpstr>
      <vt:lpstr>With One Predictor</vt:lpstr>
      <vt:lpstr>With Several Predictors</vt:lpstr>
      <vt:lpstr>The log-likelihood</vt:lpstr>
      <vt:lpstr>The Deviance Statistic</vt:lpstr>
      <vt:lpstr>R2</vt:lpstr>
      <vt:lpstr>The Wald Statistic</vt:lpstr>
      <vt:lpstr>The Odds Ratio – exp(B)</vt:lpstr>
      <vt:lpstr>Things that can go wrong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Arne Floh</cp:lastModifiedBy>
  <cp:revision>2</cp:revision>
  <dcterms:created xsi:type="dcterms:W3CDTF">2017-02-28T11:43:33Z</dcterms:created>
  <dcterms:modified xsi:type="dcterms:W3CDTF">2025-11-01T14:00:02Z</dcterms:modified>
  <cp:category>Präsentationsvorlage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0x010100BCF651A35DF3154DB01328AF51148DAE</vt:lpwstr>
  </property>
  <property fmtid="{D5CDD505-2E9C-101B-9397-08002B2CF9AE}" pid="3" name="WU Thema">
    <vt:lpwstr>403;#Corporate Design|19895bcd-b158-45ae-ab7b-f5ca217dfcec</vt:lpwstr>
  </property>
  <property fmtid="{D5CDD505-2E9C-101B-9397-08002B2CF9AE}" pid="4" name="Dokumentenart">
    <vt:lpwstr>266;#Vorlagen|17fc50ed-8ad1-47be-ab12-04243fd74ddb</vt:lpwstr>
  </property>
</Properties>
</file>